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105" d="100"/>
          <a:sy n="105" d="100"/>
        </p:scale>
        <p:origin x="-180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AR"/>
        </a:p>
      </c:tx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Sheet3!$C$25</c:f>
              <c:strCache>
                <c:ptCount val="1"/>
                <c:pt idx="0">
                  <c:v>Género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A78-40BB-83A7-F1F61FD33948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A78-40BB-83A7-F1F61FD33948}"/>
              </c:ext>
            </c:extLst>
          </c:dPt>
          <c:dLbls>
            <c:dLbl>
              <c:idx val="0"/>
              <c:layout>
                <c:manualLayout>
                  <c:x val="-0.20775455213355504"/>
                  <c:y val="7.426221999258403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A78-40BB-83A7-F1F61FD33948}"/>
                </c:ext>
              </c:extLst>
            </c:dLbl>
            <c:dLbl>
              <c:idx val="1"/>
              <c:layout>
                <c:manualLayout>
                  <c:x val="0.18129794062638008"/>
                  <c:y val="-0.3347320980653041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A78-40BB-83A7-F1F61FD339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AR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Sheet3!$C$26:$D$26</c:f>
              <c:strCache>
                <c:ptCount val="2"/>
                <c:pt idx="0">
                  <c:v>Femenino</c:v>
                </c:pt>
                <c:pt idx="1">
                  <c:v>Masculino</c:v>
                </c:pt>
              </c:strCache>
            </c:strRef>
          </c:cat>
          <c:val>
            <c:numRef>
              <c:f>Sheet3!$C$34:$D$34</c:f>
              <c:numCache>
                <c:formatCode>General</c:formatCode>
                <c:ptCount val="2"/>
                <c:pt idx="0">
                  <c:v>70</c:v>
                </c:pt>
                <c:pt idx="1">
                  <c:v>209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A78-40BB-83A7-F1F61FD33948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4472C4"/>
      </a:solidFill>
    </a:ln>
    <a:effectLst/>
  </c:spPr>
  <c:txPr>
    <a:bodyPr/>
    <a:lstStyle/>
    <a:p>
      <a:pPr>
        <a:defRPr sz="1200"/>
      </a:pPr>
      <a:endParaRPr lang="es-AR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A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0" dirty="0"/>
              <a:t>Rango de EDAD</a:t>
            </a:r>
          </a:p>
        </c:rich>
      </c:tx>
      <c:layout>
        <c:manualLayout>
          <c:xMode val="edge"/>
          <c:yMode val="edge"/>
          <c:x val="0.35182633420822401"/>
          <c:y val="2.7777777777777776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5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Sheet3!$B$25</c:f>
              <c:strCache>
                <c:ptCount val="1"/>
                <c:pt idx="0">
                  <c:v>Rango de edad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alpha val="90000"/>
                </a:schemeClr>
              </a:solidFill>
              <a:ln w="19050">
                <a:solidFill>
                  <a:schemeClr val="accent1"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23D-44D6-8256-BE257DBB359C}"/>
              </c:ext>
            </c:extLst>
          </c:dPt>
          <c:dPt>
            <c:idx val="1"/>
            <c:bubble3D val="0"/>
            <c:spPr>
              <a:solidFill>
                <a:schemeClr val="accent2">
                  <a:alpha val="90000"/>
                </a:schemeClr>
              </a:solidFill>
              <a:ln w="19050">
                <a:solidFill>
                  <a:schemeClr val="accent2">
                    <a:lumMod val="75000"/>
                  </a:schemeClr>
                </a:solidFill>
              </a:ln>
              <a:effectLst>
                <a:innerShdw blurRad="114300">
                  <a:schemeClr val="accent2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2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23D-44D6-8256-BE257DBB359C}"/>
              </c:ext>
            </c:extLst>
          </c:dPt>
          <c:dPt>
            <c:idx val="2"/>
            <c:bubble3D val="0"/>
            <c:spPr>
              <a:solidFill>
                <a:schemeClr val="accent3">
                  <a:alpha val="90000"/>
                </a:schemeClr>
              </a:solidFill>
              <a:ln w="19050">
                <a:solidFill>
                  <a:schemeClr val="accent3">
                    <a:lumMod val="75000"/>
                  </a:schemeClr>
                </a:solidFill>
              </a:ln>
              <a:effectLst>
                <a:innerShdw blurRad="114300">
                  <a:schemeClr val="accent3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3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23D-44D6-8256-BE257DBB359C}"/>
              </c:ext>
            </c:extLst>
          </c:dPt>
          <c:dPt>
            <c:idx val="3"/>
            <c:bubble3D val="0"/>
            <c:spPr>
              <a:solidFill>
                <a:schemeClr val="accent4">
                  <a:alpha val="90000"/>
                </a:schemeClr>
              </a:solidFill>
              <a:ln w="19050">
                <a:solidFill>
                  <a:schemeClr val="accent4">
                    <a:lumMod val="75000"/>
                  </a:schemeClr>
                </a:solidFill>
              </a:ln>
              <a:effectLst>
                <a:innerShdw blurRad="114300">
                  <a:schemeClr val="accent4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4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23D-44D6-8256-BE257DBB359C}"/>
              </c:ext>
            </c:extLst>
          </c:dPt>
          <c:dPt>
            <c:idx val="4"/>
            <c:bubble3D val="0"/>
            <c:spPr>
              <a:solidFill>
                <a:schemeClr val="accent5">
                  <a:alpha val="90000"/>
                </a:schemeClr>
              </a:solidFill>
              <a:ln w="19050">
                <a:solidFill>
                  <a:schemeClr val="accent5">
                    <a:lumMod val="75000"/>
                  </a:schemeClr>
                </a:solidFill>
              </a:ln>
              <a:effectLst>
                <a:innerShdw blurRad="114300">
                  <a:schemeClr val="accent5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5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23D-44D6-8256-BE257DBB359C}"/>
              </c:ext>
            </c:extLst>
          </c:dPt>
          <c:dPt>
            <c:idx val="5"/>
            <c:bubble3D val="0"/>
            <c:spPr>
              <a:solidFill>
                <a:schemeClr val="accent6">
                  <a:alpha val="90000"/>
                </a:schemeClr>
              </a:solidFill>
              <a:ln w="19050">
                <a:solidFill>
                  <a:schemeClr val="accent6">
                    <a:lumMod val="75000"/>
                  </a:schemeClr>
                </a:solidFill>
              </a:ln>
              <a:effectLst>
                <a:innerShdw blurRad="114300">
                  <a:schemeClr val="accent6"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6"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23D-44D6-8256-BE257DBB359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  <a:alpha val="90000"/>
                </a:schemeClr>
              </a:solidFill>
              <a:ln w="19050">
                <a:solidFill>
                  <a:schemeClr val="accent1">
                    <a:lumMod val="60000"/>
                    <a:lumMod val="75000"/>
                  </a:schemeClr>
                </a:solidFill>
              </a:ln>
              <a:effectLst>
                <a:innerShdw blurRad="114300">
                  <a:schemeClr val="accent1">
                    <a:lumMod val="60000"/>
                    <a:lumMod val="75000"/>
                  </a:schemeClr>
                </a:innerShdw>
              </a:effectLst>
              <a:scene3d>
                <a:camera prst="orthographicFront"/>
                <a:lightRig rig="threePt" dir="t"/>
              </a:scene3d>
              <a:sp3d contourW="19050" prstMaterial="flat">
                <a:contourClr>
                  <a:schemeClr val="accent1">
                    <a:lumMod val="60000"/>
                    <a:lumMod val="75000"/>
                  </a:schemeClr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23D-44D6-8256-BE257DBB359C}"/>
              </c:ext>
            </c:extLst>
          </c:dPt>
          <c:dLbls>
            <c:dLbl>
              <c:idx val="0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/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2"/>
                  </a:solidFill>
                  <a:round/>
                </a:ln>
                <a:effectLst>
                  <a:outerShdw blurRad="50800" dist="38100" dir="2700000" algn="tl" rotWithShape="0">
                    <a:schemeClr val="accent2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2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3"/>
                  </a:solidFill>
                  <a:round/>
                </a:ln>
                <a:effectLst>
                  <a:outerShdw blurRad="50800" dist="38100" dir="2700000" algn="tl" rotWithShape="0">
                    <a:schemeClr val="accent3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3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4"/>
                  </a:solidFill>
                  <a:round/>
                </a:ln>
                <a:effectLst>
                  <a:outerShdw blurRad="50800" dist="38100" dir="2700000" algn="tl" rotWithShape="0">
                    <a:schemeClr val="accent4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4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4.1325896762904636E-2"/>
                  <c:y val="3.2946923301254011E-3"/>
                </c:manualLayout>
              </c:layout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5"/>
                  </a:solidFill>
                  <a:round/>
                </a:ln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5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3D-44D6-8256-BE257DBB359C}"/>
                </c:ext>
              </c:extLst>
            </c:dLbl>
            <c:dLbl>
              <c:idx val="5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2700000" algn="tl" rotWithShape="0">
                    <a:schemeClr val="accent6"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6"/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solidFill>
                  <a:schemeClr val="lt1">
                    <a:alpha val="90000"/>
                  </a:schemeClr>
                </a:solidFill>
                <a:ln w="12700" cap="flat" cmpd="sng" algn="ctr">
                  <a:solidFill>
                    <a:schemeClr val="accent1">
                      <a:lumMod val="60000"/>
                    </a:schemeClr>
                  </a:solidFill>
                  <a:round/>
                </a:ln>
                <a:effectLst>
                  <a:outerShdw blurRad="50800" dist="38100" dir="2700000" algn="tl" rotWithShape="0">
                    <a:schemeClr val="accent1">
                      <a:lumMod val="60000"/>
                      <a:lumMod val="75000"/>
                      <a:alpha val="40000"/>
                    </a:schemeClr>
                  </a:outerShdw>
                </a:effectLst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accent1">
                          <a:lumMod val="60000"/>
                        </a:schemeClr>
                      </a:solidFill>
                      <a:effectLst/>
                      <a:latin typeface="+mn-lt"/>
                      <a:ea typeface="+mn-ea"/>
                      <a:cs typeface="+mn-cs"/>
                    </a:defRPr>
                  </a:pPr>
                  <a:endParaRPr lang="es-AR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solidFill>
                <a:srgbClr val="FFFFFF">
                  <a:alpha val="90000"/>
                </a:srgbClr>
              </a:solidFill>
              <a:ln w="12700" cap="flat" cmpd="sng" algn="ctr">
                <a:solidFill>
                  <a:srgbClr val="4285F4"/>
                </a:solidFill>
                <a:round/>
              </a:ln>
              <a:effectLst>
                <a:outerShdw blurRad="50800" dist="38100" dir="2700000" algn="tl" rotWithShape="0">
                  <a:srgbClr val="4285F4">
                    <a:lumMod val="75000"/>
                    <a:alpha val="40000"/>
                  </a:srgbClr>
                </a:outerShdw>
              </a:effectLst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Sheet3!$B$27:$B$33</c:f>
              <c:strCache>
                <c:ptCount val="7"/>
                <c:pt idx="0">
                  <c:v>Entre 20 y 29</c:v>
                </c:pt>
                <c:pt idx="1">
                  <c:v>Entre 30 y 39</c:v>
                </c:pt>
                <c:pt idx="2">
                  <c:v>Entre 40 y 49</c:v>
                </c:pt>
                <c:pt idx="3">
                  <c:v>Entre 50 y 59</c:v>
                </c:pt>
                <c:pt idx="4">
                  <c:v>Entre 60 y 69</c:v>
                </c:pt>
                <c:pt idx="5">
                  <c:v>70 y mas</c:v>
                </c:pt>
                <c:pt idx="6">
                  <c:v>NA</c:v>
                </c:pt>
              </c:strCache>
            </c:strRef>
          </c:cat>
          <c:val>
            <c:numRef>
              <c:f>Sheet3!$E$27:$E$33</c:f>
              <c:numCache>
                <c:formatCode>General</c:formatCode>
                <c:ptCount val="7"/>
                <c:pt idx="0">
                  <c:v>13</c:v>
                </c:pt>
                <c:pt idx="1">
                  <c:v>28</c:v>
                </c:pt>
                <c:pt idx="2">
                  <c:v>51</c:v>
                </c:pt>
                <c:pt idx="3">
                  <c:v>79</c:v>
                </c:pt>
                <c:pt idx="4">
                  <c:v>75</c:v>
                </c:pt>
                <c:pt idx="5">
                  <c:v>31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823D-44D6-8256-BE257DBB359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4472C4"/>
      </a:solidFill>
    </a:ln>
    <a:effectLst/>
  </c:spPr>
  <c:txPr>
    <a:bodyPr/>
    <a:lstStyle/>
    <a:p>
      <a:pPr>
        <a:defRPr/>
      </a:pPr>
      <a:endParaRPr lang="es-AR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3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8100" tIns="19050" rIns="38100" bIns="19050" anchor="ctr" anchorCtr="1">
      <a:spAutoFit/>
    </cs:bodyPr>
  </cs:dataLabel>
  <cs:dataLabelCallout>
    <cs:lnRef idx="0">
      <cs:styleClr val="auto"/>
    </cs:lnRef>
    <cs:fillRef idx="0"/>
    <cs:effectRef idx="0">
      <cs:styleClr val="auto"/>
    </cs:effectRef>
    <cs:fontRef idx="minor">
      <cs:styleClr val="auto"/>
    </cs:fontRef>
    <cs:spPr>
      <a:solidFill>
        <a:schemeClr val="lt1">
          <a:alpha val="90000"/>
        </a:schemeClr>
      </a:solidFill>
      <a:ln w="12700" cap="flat" cmpd="sng" algn="ctr">
        <a:solidFill>
          <a:schemeClr val="phClr"/>
        </a:solidFill>
        <a:round/>
      </a:ln>
      <a:effectLst>
        <a:outerShdw blurRad="50800" dist="38100" dir="2700000" algn="tl" rotWithShape="0">
          <a:schemeClr val="phClr">
            <a:lumMod val="75000"/>
            <a:alpha val="40000"/>
          </a:schemeClr>
        </a:outerShdw>
      </a:effectLst>
    </cs:spPr>
    <cs:defRPr sz="1000" b="0" i="0" u="none" strike="noStrike" kern="1200" baseline="0">
      <a:effectLst/>
    </cs:defRPr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tx1"/>
    </cs:fontRef>
    <cs:spPr>
      <a:solidFill>
        <a:schemeClr val="phClr">
          <a:alpha val="90000"/>
        </a:schemeClr>
      </a:solidFill>
      <a:ln w="19050">
        <a:solidFill>
          <a:schemeClr val="phClr">
            <a:lumMod val="75000"/>
          </a:schemeClr>
        </a:solidFill>
      </a:ln>
      <a:effectLst>
        <a:innerShdw blurRad="114300">
          <a:schemeClr val="phClr">
            <a:lumMod val="75000"/>
          </a:schemeClr>
        </a:innerShdw>
      </a:effectLst>
      <a:scene3d>
        <a:camera prst="orthographicFront"/>
        <a:lightRig rig="threePt" dir="t"/>
      </a:scene3d>
      <a:sp3d contourW="19050" prstMaterial="flat">
        <a:contourClr>
          <a:schemeClr val="accent4">
            <a:lumMod val="75000"/>
          </a:schemeClr>
        </a:contourClr>
      </a:sp3d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4909CA-DB98-67C4-3182-C8602471F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B524A9F-0ECB-884A-C792-480242C175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13ACCF3-9109-DC73-BD5D-C12F8C924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28D0E4B-0C39-9BFE-DF3F-7598354D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8DF86C-9647-F14D-D6F4-E9D4B0CBF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4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92963D7-F9C4-873B-976F-C9B1A8A40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436053F-CBFF-E655-97CA-AF695AB07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3D1199-82FB-54CE-D3BC-F8B285924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10EB2D0-AEE8-671F-5DFB-CD9DFCD50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1DA300-6C8D-E75F-1564-4C29D35F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197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9AAC26B5-D794-D92B-A776-798C5EA18F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7E8620-EADF-604C-126A-5D3FBCC726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7E0CDF8-F6DD-DBB1-529D-2D9F6AAF0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495189-D196-1ED9-205B-EC736451D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5965FF-0FFA-9003-7C76-1567EFEA1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043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135463-39ED-4FA4-2EC2-625CBE6D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94455C-B136-8C89-43B1-BCAB860C9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32B5FF-5F73-70C1-6B22-A34CB5470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Imagen 3">
            <a:extLst>
              <a:ext uri="{FF2B5EF4-FFF2-40B4-BE49-F238E27FC236}">
                <a16:creationId xmlns:a16="http://schemas.microsoft.com/office/drawing/2014/main" xmlns="" id="{908B7E98-CD6D-7729-7842-CB7E8BD8AE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650" y="273601"/>
            <a:ext cx="1745780" cy="44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2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2E1BD2-C2BF-5282-C585-0D843312F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7762EE7-1428-F071-2C0E-86DB8D944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EF72F1-79F4-6C8E-389A-BC5A3F920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E9D5AE-0EC2-AE64-C090-C5636E494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D81D8C2-D49C-C06D-955A-60FF8435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331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4302C-90C2-ABAA-F8A4-056D5107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ECE02C-478C-9D23-189A-09E687E515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085FFB0-9AF2-9529-6C0E-2A8F7A315A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A5AF286-4C7F-BEAB-D455-3EFFA13EC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145F43E-9D6B-AE68-36FE-417F2470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4E0D03E-0C55-F465-D31B-83828F808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D9F5A6-4153-A69F-A735-F7A94675E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FF9539A-D3B8-7F02-C580-1C6158E5B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6B5C4A-B503-E315-3EE0-03CD9AF6A2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DD4478A-5E66-06D9-A614-B1EC56C561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A72A9BA-DB5B-31CD-4B46-33D63C9CF7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79D2A445-F924-E1D6-2478-DF6E79D98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2CC811A-F647-7E4F-2EC7-259324AC5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FAFE0B4-E67A-9AD6-2A4B-CE79B9989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32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5D114B9-0493-FC25-AA1F-328DA16C5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4A2484F-1991-F84B-E233-3C1F7F869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B8E76C1-920A-4721-9975-BDE167C2B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0D4E8AE-3A24-ABAF-1E2C-1F7A4380F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64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C4EF99C-651E-2C3D-F175-215F820E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407C676-68CA-A0E4-625F-F292DAB6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D5F8DDF-B1FF-2162-99C0-9CFE762BD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530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12644D-3AAE-AA6C-5984-EC2EE6E86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86C171-4AFB-F30E-4561-163E52A78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4FEEF63-95E7-DA3E-D6B5-DDCBACE37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4F5C2C2-8BC1-B343-111F-D942CB658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BE1335B-96F0-9BDE-9DBA-B07ABE31E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8FBD22E-40E5-8740-27A9-EEAD21008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469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681D24-4CC9-6E3F-64F7-6AD46C9ED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F7DB7B93-1AA4-BA41-8544-74043849B7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6C70C2E-F778-C0B6-A9E4-CD5CC60F5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621CE73-152D-07AF-EEDF-78D5DEDB2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A5BD66C-5668-652A-7C65-C2A5F6E7D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B2B8583-8A85-AABF-62E5-7C3CFB9A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827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A5C1857-9CD9-563E-3563-8C246B63C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8CB873C-6987-0B5C-16ED-F2C8F116C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12854A7-C118-7F4F-F614-7C1CA0BC5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67E43-458E-450E-8A07-6AEA04472C40}" type="datetimeFigureOut">
              <a:rPr lang="en-GB" smtClean="0"/>
              <a:t>27/07/2023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F9574C-12F9-B419-4CB8-E58ECE3C9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15E928-4293-13CB-08FC-CF4B782366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6517E-9A10-4B30-ABA2-A1310891048D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74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3">
            <a:extLst>
              <a:ext uri="{FF2B5EF4-FFF2-40B4-BE49-F238E27FC236}">
                <a16:creationId xmlns:a16="http://schemas.microsoft.com/office/drawing/2014/main" xmlns="" id="{9089F19F-E547-1D9C-7F64-776B5CE5F7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917" y="273601"/>
            <a:ext cx="2475513" cy="636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EA9F99B-4D9D-AA6C-54D8-F5EFCB98D30D}"/>
              </a:ext>
            </a:extLst>
          </p:cNvPr>
          <p:cNvSpPr txBox="1"/>
          <p:nvPr/>
        </p:nvSpPr>
        <p:spPr>
          <a:xfrm>
            <a:off x="1504704" y="2105561"/>
            <a:ext cx="915696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000" b="1" i="0" u="none" strike="noStrike" dirty="0">
                <a:solidFill>
                  <a:srgbClr val="000000"/>
                </a:solidFill>
                <a:effectLst/>
              </a:rPr>
              <a:t>Encuesta sobre Planificación Sucesoria y Traspaso Generacional</a:t>
            </a:r>
            <a:endParaRPr lang="en-GB" sz="6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1B6E237-4856-BDEC-F028-3678CE0132B8}"/>
              </a:ext>
            </a:extLst>
          </p:cNvPr>
          <p:cNvSpPr txBox="1"/>
          <p:nvPr/>
        </p:nvSpPr>
        <p:spPr>
          <a:xfrm>
            <a:off x="1582365" y="3653852"/>
            <a:ext cx="9027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i="0" u="none" strike="noStrike" dirty="0">
                <a:solidFill>
                  <a:srgbClr val="000000"/>
                </a:solidFill>
                <a:effectLst/>
              </a:rPr>
              <a:t>Julio 2023</a:t>
            </a:r>
            <a:endParaRPr lang="en-GB" sz="5400" dirty="0"/>
          </a:p>
        </p:txBody>
      </p:sp>
    </p:spTree>
    <p:extLst>
      <p:ext uri="{BB962C8B-B14F-4D97-AF65-F5344CB8AC3E}">
        <p14:creationId xmlns:p14="http://schemas.microsoft.com/office/powerpoint/2010/main" val="139239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C51EF4BC-9331-A715-2314-FAF20CB3E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892816"/>
              </p:ext>
            </p:extLst>
          </p:nvPr>
        </p:nvGraphicFramePr>
        <p:xfrm>
          <a:off x="505838" y="1686574"/>
          <a:ext cx="11155219" cy="4409427"/>
        </p:xfrm>
        <a:graphic>
          <a:graphicData uri="http://schemas.openxmlformats.org/drawingml/2006/table">
            <a:tbl>
              <a:tblPr/>
              <a:tblGrid>
                <a:gridCol w="4212461">
                  <a:extLst>
                    <a:ext uri="{9D8B030D-6E8A-4147-A177-3AD203B41FA5}">
                      <a16:colId xmlns:a16="http://schemas.microsoft.com/office/drawing/2014/main" xmlns="" val="1105958306"/>
                    </a:ext>
                  </a:extLst>
                </a:gridCol>
                <a:gridCol w="692326">
                  <a:extLst>
                    <a:ext uri="{9D8B030D-6E8A-4147-A177-3AD203B41FA5}">
                      <a16:colId xmlns:a16="http://schemas.microsoft.com/office/drawing/2014/main" xmlns="" val="3164862859"/>
                    </a:ext>
                  </a:extLst>
                </a:gridCol>
                <a:gridCol w="672822">
                  <a:extLst>
                    <a:ext uri="{9D8B030D-6E8A-4147-A177-3AD203B41FA5}">
                      <a16:colId xmlns:a16="http://schemas.microsoft.com/office/drawing/2014/main" xmlns="" val="412520281"/>
                    </a:ext>
                  </a:extLst>
                </a:gridCol>
                <a:gridCol w="574518">
                  <a:extLst>
                    <a:ext uri="{9D8B030D-6E8A-4147-A177-3AD203B41FA5}">
                      <a16:colId xmlns:a16="http://schemas.microsoft.com/office/drawing/2014/main" xmlns="" val="2790899014"/>
                    </a:ext>
                  </a:extLst>
                </a:gridCol>
                <a:gridCol w="598456">
                  <a:extLst>
                    <a:ext uri="{9D8B030D-6E8A-4147-A177-3AD203B41FA5}">
                      <a16:colId xmlns:a16="http://schemas.microsoft.com/office/drawing/2014/main" xmlns="" val="2423376989"/>
                    </a:ext>
                  </a:extLst>
                </a:gridCol>
                <a:gridCol w="574518">
                  <a:extLst>
                    <a:ext uri="{9D8B030D-6E8A-4147-A177-3AD203B41FA5}">
                      <a16:colId xmlns:a16="http://schemas.microsoft.com/office/drawing/2014/main" xmlns="" val="2090922187"/>
                    </a:ext>
                  </a:extLst>
                </a:gridCol>
                <a:gridCol w="574518">
                  <a:extLst>
                    <a:ext uri="{9D8B030D-6E8A-4147-A177-3AD203B41FA5}">
                      <a16:colId xmlns:a16="http://schemas.microsoft.com/office/drawing/2014/main" xmlns="" val="1012711433"/>
                    </a:ext>
                  </a:extLst>
                </a:gridCol>
                <a:gridCol w="598456">
                  <a:extLst>
                    <a:ext uri="{9D8B030D-6E8A-4147-A177-3AD203B41FA5}">
                      <a16:colId xmlns:a16="http://schemas.microsoft.com/office/drawing/2014/main" xmlns="" val="2146801765"/>
                    </a:ext>
                  </a:extLst>
                </a:gridCol>
                <a:gridCol w="658302">
                  <a:extLst>
                    <a:ext uri="{9D8B030D-6E8A-4147-A177-3AD203B41FA5}">
                      <a16:colId xmlns:a16="http://schemas.microsoft.com/office/drawing/2014/main" xmlns="" val="2891149182"/>
                    </a:ext>
                  </a:extLst>
                </a:gridCol>
                <a:gridCol w="718147">
                  <a:extLst>
                    <a:ext uri="{9D8B030D-6E8A-4147-A177-3AD203B41FA5}">
                      <a16:colId xmlns:a16="http://schemas.microsoft.com/office/drawing/2014/main" xmlns="" val="1470461667"/>
                    </a:ext>
                  </a:extLst>
                </a:gridCol>
                <a:gridCol w="734636">
                  <a:extLst>
                    <a:ext uri="{9D8B030D-6E8A-4147-A177-3AD203B41FA5}">
                      <a16:colId xmlns:a16="http://schemas.microsoft.com/office/drawing/2014/main" xmlns="" val="1417671834"/>
                    </a:ext>
                  </a:extLst>
                </a:gridCol>
                <a:gridCol w="546059">
                  <a:extLst>
                    <a:ext uri="{9D8B030D-6E8A-4147-A177-3AD203B41FA5}">
                      <a16:colId xmlns:a16="http://schemas.microsoft.com/office/drawing/2014/main" xmlns="" val="2691743769"/>
                    </a:ext>
                  </a:extLst>
                </a:gridCol>
              </a:tblGrid>
              <a:tr h="27261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Respuestas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Rango de Edad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Género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87876757"/>
                  </a:ext>
                </a:extLst>
              </a:tr>
              <a:tr h="54523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20 y 29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30 y 39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40 y 49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50 y 59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60 y 69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70 y mas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NA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Femenino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Masculino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59159808"/>
                  </a:ext>
                </a:extLst>
              </a:tr>
              <a:tr h="5188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Los parientes políticos deben quedar afuera. La empresa es sólo para la familia consanguínea.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F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70269343"/>
                  </a:ext>
                </a:extLst>
              </a:tr>
              <a:tr h="5452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Los parientes políticos pueden trabajar en la empresa, pero nunca pueden tener un espacio de poder, como gerente general.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7B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2752597"/>
                  </a:ext>
                </a:extLst>
              </a:tr>
              <a:tr h="5452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Los parientes políticos pueden trabajar y ser gerentes, pero no deben recibir participación en el capital de la empresa.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4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4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9738720"/>
                  </a:ext>
                </a:extLst>
              </a:tr>
              <a:tr h="545230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Los parientes políticos se pueden incorporar con las mismas condiciones que los consanguíneos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2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78115515"/>
                  </a:ext>
                </a:extLst>
              </a:tr>
              <a:tr h="272616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 tengo opinión formada.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8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33956572"/>
                  </a:ext>
                </a:extLst>
              </a:tr>
              <a:tr h="61921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Si un pariente político es especialmente capaz, no debemos desperdiciarlo, así que la regla general es que no ingresen, pero puede haber excepciones.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7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2784533"/>
                  </a:ext>
                </a:extLst>
              </a:tr>
              <a:tr h="272616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NS/NC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C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2892710"/>
                  </a:ext>
                </a:extLst>
              </a:tr>
              <a:tr h="27261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 (%) </a:t>
                      </a:r>
                      <a:r>
                        <a:rPr lang="es-AR" sz="12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Part</a:t>
                      </a:r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 Respuestas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247746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CDDBC1E-AFE0-AE4D-D8D0-9EE654BD25AE}"/>
              </a:ext>
            </a:extLst>
          </p:cNvPr>
          <p:cNvSpPr txBox="1"/>
          <p:nvPr/>
        </p:nvSpPr>
        <p:spPr>
          <a:xfrm>
            <a:off x="412953" y="1005037"/>
            <a:ext cx="1124810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6.- Parientes políticos y su participación en la empresa familiar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32EFFB5-82B0-3E84-A7B9-CB71D5414C0A}"/>
              </a:ext>
            </a:extLst>
          </p:cNvPr>
          <p:cNvSpPr txBox="1"/>
          <p:nvPr/>
        </p:nvSpPr>
        <p:spPr>
          <a:xfrm>
            <a:off x="505838" y="6096001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354232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433B7C7-1174-F2C3-67D3-1EC2BDA5A641}"/>
              </a:ext>
            </a:extLst>
          </p:cNvPr>
          <p:cNvSpPr txBox="1"/>
          <p:nvPr/>
        </p:nvSpPr>
        <p:spPr>
          <a:xfrm>
            <a:off x="535021" y="969018"/>
            <a:ext cx="10074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i="0" u="none" strike="noStrike" dirty="0">
                <a:solidFill>
                  <a:srgbClr val="000000"/>
                </a:solidFill>
                <a:effectLst/>
              </a:rPr>
              <a:t>Acerca del proyecto:</a:t>
            </a:r>
            <a:endParaRPr lang="en-GB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ACC96AA3-E465-FC15-63A7-39EBFD99EAFE}"/>
              </a:ext>
            </a:extLst>
          </p:cNvPr>
          <p:cNvSpPr txBox="1"/>
          <p:nvPr/>
        </p:nvSpPr>
        <p:spPr>
          <a:xfrm>
            <a:off x="544749" y="1529979"/>
            <a:ext cx="1075879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Se </a:t>
            </a:r>
            <a:r>
              <a:rPr lang="en-GB" sz="1600" dirty="0" err="1"/>
              <a:t>llevaron</a:t>
            </a:r>
            <a:r>
              <a:rPr lang="en-GB" sz="1600" dirty="0"/>
              <a:t> a </a:t>
            </a:r>
            <a:r>
              <a:rPr lang="en-GB" sz="1600" dirty="0" err="1"/>
              <a:t>cabo</a:t>
            </a:r>
            <a:r>
              <a:rPr lang="en-GB" sz="1600" dirty="0"/>
              <a:t> </a:t>
            </a:r>
            <a:r>
              <a:rPr lang="en-GB" sz="1600" dirty="0" err="1"/>
              <a:t>encuestas</a:t>
            </a:r>
            <a:r>
              <a:rPr lang="en-GB" sz="1600" dirty="0"/>
              <a:t> online entre el 3 y el 14 de </a:t>
            </a:r>
            <a:r>
              <a:rPr lang="en-GB" sz="1600" dirty="0" err="1"/>
              <a:t>julio</a:t>
            </a:r>
            <a:r>
              <a:rPr lang="en-GB" sz="1600" dirty="0"/>
              <a:t> de 2023 a </a:t>
            </a:r>
            <a:r>
              <a:rPr lang="en-GB" sz="1600" dirty="0" err="1"/>
              <a:t>titulares</a:t>
            </a:r>
            <a:r>
              <a:rPr lang="en-GB" sz="1600" dirty="0"/>
              <a:t> o </a:t>
            </a:r>
            <a:r>
              <a:rPr lang="en-GB" sz="1600" dirty="0" err="1"/>
              <a:t>responsables</a:t>
            </a:r>
            <a:r>
              <a:rPr lang="en-GB" sz="1600" dirty="0"/>
              <a:t> de </a:t>
            </a:r>
            <a:r>
              <a:rPr lang="en-GB" sz="1600" dirty="0" err="1"/>
              <a:t>empresas</a:t>
            </a:r>
            <a:r>
              <a:rPr lang="en-GB" sz="1600" dirty="0"/>
              <a:t> </a:t>
            </a:r>
            <a:r>
              <a:rPr lang="en-GB" sz="1600" dirty="0" err="1"/>
              <a:t>familiares</a:t>
            </a:r>
            <a:r>
              <a:rPr lang="en-GB" sz="1600" dirty="0"/>
              <a:t> </a:t>
            </a:r>
            <a:r>
              <a:rPr lang="en-GB" sz="1600" dirty="0" err="1"/>
              <a:t>acerca</a:t>
            </a:r>
            <a:r>
              <a:rPr lang="en-GB" sz="1600" dirty="0"/>
              <a:t> de la </a:t>
            </a:r>
            <a:r>
              <a:rPr lang="en-GB" sz="1600" dirty="0" err="1"/>
              <a:t>planificación</a:t>
            </a:r>
            <a:r>
              <a:rPr lang="en-GB" sz="1600" dirty="0"/>
              <a:t> </a:t>
            </a:r>
            <a:r>
              <a:rPr lang="en-GB" sz="1600" dirty="0" err="1" smtClean="0"/>
              <a:t>sucesoria</a:t>
            </a:r>
            <a:r>
              <a:rPr lang="en-GB" sz="1600" dirty="0" smtClean="0"/>
              <a:t> </a:t>
            </a:r>
            <a:r>
              <a:rPr lang="en-GB" sz="1600" dirty="0"/>
              <a:t>y </a:t>
            </a:r>
            <a:r>
              <a:rPr lang="en-GB" sz="1600" dirty="0" err="1"/>
              <a:t>traspaso</a:t>
            </a:r>
            <a:r>
              <a:rPr lang="en-GB" sz="1600" dirty="0"/>
              <a:t> </a:t>
            </a:r>
            <a:r>
              <a:rPr lang="en-GB" sz="1600" dirty="0" err="1" smtClean="0"/>
              <a:t>generacional</a:t>
            </a:r>
            <a:r>
              <a:rPr lang="en-GB" sz="1600" dirty="0" smtClean="0"/>
              <a:t> </a:t>
            </a:r>
            <a:r>
              <a:rPr lang="en-GB" sz="1600" dirty="0"/>
              <a:t>del </a:t>
            </a:r>
            <a:r>
              <a:rPr lang="en-GB" sz="1600" dirty="0" err="1" smtClean="0"/>
              <a:t>patrimonio</a:t>
            </a:r>
            <a:r>
              <a:rPr lang="en-GB" sz="1600" dirty="0" smtClean="0"/>
              <a:t>, </a:t>
            </a:r>
            <a:r>
              <a:rPr lang="en-GB" sz="1600" dirty="0" err="1"/>
              <a:t>incluyendo</a:t>
            </a:r>
            <a:r>
              <a:rPr lang="en-GB" sz="1600" dirty="0"/>
              <a:t> entre </a:t>
            </a:r>
            <a:r>
              <a:rPr lang="en-GB" sz="1600" dirty="0" err="1"/>
              <a:t>otras</a:t>
            </a:r>
            <a:r>
              <a:rPr lang="en-GB" sz="1600" dirty="0"/>
              <a:t> </a:t>
            </a:r>
            <a:r>
              <a:rPr lang="en-GB" sz="1600" dirty="0" err="1"/>
              <a:t>preguntas</a:t>
            </a:r>
            <a:r>
              <a:rPr lang="en-GB" sz="1600" dirty="0"/>
              <a:t> tales </a:t>
            </a:r>
            <a:r>
              <a:rPr lang="en-GB" sz="1600" dirty="0" err="1"/>
              <a:t>como</a:t>
            </a:r>
            <a:r>
              <a:rPr lang="en-GB" sz="1600" dirty="0"/>
              <a:t>:</a:t>
            </a:r>
          </a:p>
          <a:p>
            <a:endParaRPr lang="en-GB" sz="1600" dirty="0"/>
          </a:p>
          <a:p>
            <a:r>
              <a:rPr lang="es-ES" sz="1600" dirty="0"/>
              <a:t>Qué nos motiva para planificar la sucesión? </a:t>
            </a:r>
          </a:p>
          <a:p>
            <a:r>
              <a:rPr lang="es-ES" sz="1600" dirty="0"/>
              <a:t>Si formamos parte de una empresa, de qué manera nos llegó?</a:t>
            </a:r>
          </a:p>
          <a:p>
            <a:r>
              <a:rPr lang="es-ES" sz="1600" dirty="0"/>
              <a:t>A quién o quiénes se la queremos dejar?</a:t>
            </a:r>
            <a:endParaRPr lang="en-GB" sz="1600" dirty="0"/>
          </a:p>
          <a:p>
            <a:r>
              <a:rPr lang="en-GB" sz="16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0403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xmlns="" id="{2ACABBD3-2F79-6A1A-A450-1AD17532E8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581577"/>
              </p:ext>
            </p:extLst>
          </p:nvPr>
        </p:nvGraphicFramePr>
        <p:xfrm>
          <a:off x="6096000" y="4073201"/>
          <a:ext cx="5171768" cy="2473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F3FA49AD-E3B0-B87F-9804-00D941959F9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67649"/>
              </p:ext>
            </p:extLst>
          </p:nvPr>
        </p:nvGraphicFramePr>
        <p:xfrm>
          <a:off x="737420" y="4073201"/>
          <a:ext cx="5014451" cy="24737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6D482847-7CA9-1660-A338-2EC529C6A255}"/>
              </a:ext>
            </a:extLst>
          </p:cNvPr>
          <p:cNvSpPr txBox="1"/>
          <p:nvPr/>
        </p:nvSpPr>
        <p:spPr>
          <a:xfrm>
            <a:off x="486697" y="291590"/>
            <a:ext cx="105303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err="1"/>
              <a:t>Universo</a:t>
            </a:r>
            <a:r>
              <a:rPr lang="en-GB" sz="2400" b="1" dirty="0"/>
              <a:t> </a:t>
            </a:r>
            <a:r>
              <a:rPr lang="en-GB" sz="2400" b="1" dirty="0" err="1"/>
              <a:t>Encuestado</a:t>
            </a:r>
            <a:r>
              <a:rPr lang="en-GB" sz="2400" b="1" dirty="0"/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E70C77F0-DFDD-64E3-B414-A6C95AC56C01}"/>
              </a:ext>
            </a:extLst>
          </p:cNvPr>
          <p:cNvSpPr txBox="1"/>
          <p:nvPr/>
        </p:nvSpPr>
        <p:spPr>
          <a:xfrm>
            <a:off x="737420" y="882174"/>
            <a:ext cx="105303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err="1"/>
              <a:t>Incluímos</a:t>
            </a:r>
            <a:r>
              <a:rPr lang="en-GB" sz="1600" dirty="0"/>
              <a:t> a </a:t>
            </a:r>
            <a:r>
              <a:rPr lang="en-GB" sz="1600" dirty="0" err="1"/>
              <a:t>continuación</a:t>
            </a:r>
            <a:r>
              <a:rPr lang="en-GB" sz="1600" dirty="0"/>
              <a:t> el </a:t>
            </a:r>
            <a:r>
              <a:rPr lang="en-GB" sz="1600" dirty="0" err="1" smtClean="0"/>
              <a:t>universo</a:t>
            </a:r>
            <a:r>
              <a:rPr lang="en-GB" sz="1600" dirty="0" smtClean="0"/>
              <a:t> </a:t>
            </a:r>
            <a:r>
              <a:rPr lang="en-GB" sz="1600" dirty="0" err="1"/>
              <a:t>encuestado</a:t>
            </a:r>
            <a:r>
              <a:rPr lang="en-GB" sz="1600" dirty="0"/>
              <a:t> </a:t>
            </a:r>
            <a:r>
              <a:rPr lang="en-GB" sz="1600" dirty="0" err="1"/>
              <a:t>segmentado</a:t>
            </a:r>
            <a:r>
              <a:rPr lang="en-GB" sz="1600" dirty="0"/>
              <a:t> </a:t>
            </a:r>
            <a:r>
              <a:rPr lang="en-GB" sz="1600" dirty="0" err="1"/>
              <a:t>por</a:t>
            </a:r>
            <a:r>
              <a:rPr lang="en-GB" sz="1600" dirty="0"/>
              <a:t> </a:t>
            </a:r>
            <a:r>
              <a:rPr lang="en-GB" sz="1600" dirty="0" err="1"/>
              <a:t>rangos</a:t>
            </a:r>
            <a:r>
              <a:rPr lang="en-GB" sz="1600" dirty="0"/>
              <a:t> de </a:t>
            </a:r>
            <a:r>
              <a:rPr lang="en-GB" sz="1600" dirty="0" err="1"/>
              <a:t>edad</a:t>
            </a:r>
            <a:r>
              <a:rPr lang="en-GB" sz="1600" dirty="0"/>
              <a:t> y </a:t>
            </a:r>
            <a:r>
              <a:rPr lang="en-GB" sz="1600" dirty="0" err="1"/>
              <a:t>género</a:t>
            </a:r>
            <a:r>
              <a:rPr lang="en-GB" sz="1600" dirty="0"/>
              <a:t>  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9B666CA8-1A9F-5BEE-6CBB-019023C31F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314046"/>
              </p:ext>
            </p:extLst>
          </p:nvPr>
        </p:nvGraphicFramePr>
        <p:xfrm>
          <a:off x="737419" y="1349647"/>
          <a:ext cx="10530346" cy="2571987"/>
        </p:xfrm>
        <a:graphic>
          <a:graphicData uri="http://schemas.openxmlformats.org/drawingml/2006/table">
            <a:tbl>
              <a:tblPr/>
              <a:tblGrid>
                <a:gridCol w="5230762">
                  <a:extLst>
                    <a:ext uri="{9D8B030D-6E8A-4147-A177-3AD203B41FA5}">
                      <a16:colId xmlns:a16="http://schemas.microsoft.com/office/drawing/2014/main" xmlns="" val="1652286540"/>
                    </a:ext>
                  </a:extLst>
                </a:gridCol>
                <a:gridCol w="1455174">
                  <a:extLst>
                    <a:ext uri="{9D8B030D-6E8A-4147-A177-3AD203B41FA5}">
                      <a16:colId xmlns:a16="http://schemas.microsoft.com/office/drawing/2014/main" xmlns="" val="2553737475"/>
                    </a:ext>
                  </a:extLst>
                </a:gridCol>
                <a:gridCol w="1268361">
                  <a:extLst>
                    <a:ext uri="{9D8B030D-6E8A-4147-A177-3AD203B41FA5}">
                      <a16:colId xmlns:a16="http://schemas.microsoft.com/office/drawing/2014/main" xmlns="" val="1926458588"/>
                    </a:ext>
                  </a:extLst>
                </a:gridCol>
                <a:gridCol w="1317523">
                  <a:extLst>
                    <a:ext uri="{9D8B030D-6E8A-4147-A177-3AD203B41FA5}">
                      <a16:colId xmlns:a16="http://schemas.microsoft.com/office/drawing/2014/main" xmlns="" val="4289793293"/>
                    </a:ext>
                  </a:extLst>
                </a:gridCol>
                <a:gridCol w="1258526">
                  <a:extLst>
                    <a:ext uri="{9D8B030D-6E8A-4147-A177-3AD203B41FA5}">
                      <a16:colId xmlns:a16="http://schemas.microsoft.com/office/drawing/2014/main" xmlns="" val="1019079721"/>
                    </a:ext>
                  </a:extLst>
                </a:gridCol>
              </a:tblGrid>
              <a:tr h="2338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Rango de edad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Género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Encuestados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Part. 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4671083"/>
                  </a:ext>
                </a:extLst>
              </a:tr>
              <a:tr h="2338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Femenino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Masculino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91730201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 20 y 29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1544534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 30 y 39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C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27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D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9293209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 40 y 49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ED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70895499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 50 y 59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C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5980751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Entre 60 y 69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EC1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89331343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 y mas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CE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5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7195605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NA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2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52286681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l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Encuestados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264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7667647"/>
                  </a:ext>
                </a:extLst>
              </a:tr>
              <a:tr h="233817">
                <a:tc>
                  <a:txBody>
                    <a:bodyPr/>
                    <a:lstStyle/>
                    <a:p>
                      <a:pPr algn="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% Part.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25%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75%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36000" marR="3600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36000" marR="36000" marT="762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53108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139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74797420-CBE9-3806-86B1-9768EDBF956E}"/>
              </a:ext>
            </a:extLst>
          </p:cNvPr>
          <p:cNvSpPr txBox="1"/>
          <p:nvPr/>
        </p:nvSpPr>
        <p:spPr>
          <a:xfrm>
            <a:off x="285135" y="769063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1.- ¿Qué temas le preocupan respecto a una futura sucesión?</a:t>
            </a:r>
          </a:p>
          <a:p>
            <a:r>
              <a:rPr lang="es-ES" dirty="0"/>
              <a:t>Respuesta </a:t>
            </a:r>
            <a:r>
              <a:rPr lang="es-ES" dirty="0" smtClean="0"/>
              <a:t>múltiple</a:t>
            </a:r>
            <a:endParaRPr lang="es-E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385346F-E4B5-8FA4-8717-6EEB3C02C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28991"/>
              </p:ext>
            </p:extLst>
          </p:nvPr>
        </p:nvGraphicFramePr>
        <p:xfrm>
          <a:off x="285135" y="1536684"/>
          <a:ext cx="11493911" cy="4552253"/>
        </p:xfrm>
        <a:graphic>
          <a:graphicData uri="http://schemas.openxmlformats.org/drawingml/2006/table">
            <a:tbl>
              <a:tblPr/>
              <a:tblGrid>
                <a:gridCol w="4660491">
                  <a:extLst>
                    <a:ext uri="{9D8B030D-6E8A-4147-A177-3AD203B41FA5}">
                      <a16:colId xmlns:a16="http://schemas.microsoft.com/office/drawing/2014/main" xmlns="" val="3903252734"/>
                    </a:ext>
                  </a:extLst>
                </a:gridCol>
                <a:gridCol w="629264">
                  <a:extLst>
                    <a:ext uri="{9D8B030D-6E8A-4147-A177-3AD203B41FA5}">
                      <a16:colId xmlns:a16="http://schemas.microsoft.com/office/drawing/2014/main" xmlns="" val="1923073131"/>
                    </a:ext>
                  </a:extLst>
                </a:gridCol>
                <a:gridCol w="698091">
                  <a:extLst>
                    <a:ext uri="{9D8B030D-6E8A-4147-A177-3AD203B41FA5}">
                      <a16:colId xmlns:a16="http://schemas.microsoft.com/office/drawing/2014/main" xmlns="" val="1947380263"/>
                    </a:ext>
                  </a:extLst>
                </a:gridCol>
                <a:gridCol w="629264">
                  <a:extLst>
                    <a:ext uri="{9D8B030D-6E8A-4147-A177-3AD203B41FA5}">
                      <a16:colId xmlns:a16="http://schemas.microsoft.com/office/drawing/2014/main" xmlns="" val="3670809496"/>
                    </a:ext>
                  </a:extLst>
                </a:gridCol>
                <a:gridCol w="619432">
                  <a:extLst>
                    <a:ext uri="{9D8B030D-6E8A-4147-A177-3AD203B41FA5}">
                      <a16:colId xmlns:a16="http://schemas.microsoft.com/office/drawing/2014/main" xmlns="" val="2822833405"/>
                    </a:ext>
                  </a:extLst>
                </a:gridCol>
                <a:gridCol w="629265">
                  <a:extLst>
                    <a:ext uri="{9D8B030D-6E8A-4147-A177-3AD203B41FA5}">
                      <a16:colId xmlns:a16="http://schemas.microsoft.com/office/drawing/2014/main" xmlns="" val="3692461100"/>
                    </a:ext>
                  </a:extLst>
                </a:gridCol>
                <a:gridCol w="658761">
                  <a:extLst>
                    <a:ext uri="{9D8B030D-6E8A-4147-A177-3AD203B41FA5}">
                      <a16:colId xmlns:a16="http://schemas.microsoft.com/office/drawing/2014/main" xmlns="" val="4045453001"/>
                    </a:ext>
                  </a:extLst>
                </a:gridCol>
                <a:gridCol w="481781">
                  <a:extLst>
                    <a:ext uri="{9D8B030D-6E8A-4147-A177-3AD203B41FA5}">
                      <a16:colId xmlns:a16="http://schemas.microsoft.com/office/drawing/2014/main" xmlns="" val="829545316"/>
                    </a:ext>
                  </a:extLst>
                </a:gridCol>
                <a:gridCol w="420061">
                  <a:extLst>
                    <a:ext uri="{9D8B030D-6E8A-4147-A177-3AD203B41FA5}">
                      <a16:colId xmlns:a16="http://schemas.microsoft.com/office/drawing/2014/main" xmlns="" val="3299862216"/>
                    </a:ext>
                  </a:extLst>
                </a:gridCol>
                <a:gridCol w="848300">
                  <a:extLst>
                    <a:ext uri="{9D8B030D-6E8A-4147-A177-3AD203B41FA5}">
                      <a16:colId xmlns:a16="http://schemas.microsoft.com/office/drawing/2014/main" xmlns="" val="2863318056"/>
                    </a:ext>
                  </a:extLst>
                </a:gridCol>
                <a:gridCol w="763433">
                  <a:extLst>
                    <a:ext uri="{9D8B030D-6E8A-4147-A177-3AD203B41FA5}">
                      <a16:colId xmlns:a16="http://schemas.microsoft.com/office/drawing/2014/main" xmlns="" val="243825387"/>
                    </a:ext>
                  </a:extLst>
                </a:gridCol>
                <a:gridCol w="455768">
                  <a:extLst>
                    <a:ext uri="{9D8B030D-6E8A-4147-A177-3AD203B41FA5}">
                      <a16:colId xmlns:a16="http://schemas.microsoft.com/office/drawing/2014/main" xmlns="" val="838666574"/>
                    </a:ext>
                  </a:extLst>
                </a:gridCol>
              </a:tblGrid>
              <a:tr h="23483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Ranking de Respuestas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Part.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Peso (%) de las respuestas por rango de edad y género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0460569"/>
                  </a:ext>
                </a:extLst>
              </a:tr>
              <a:tr h="46966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20 y 29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30 y 39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40 y 49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50 y 59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60 y 69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70 y mas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Femenino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Masculino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5786957"/>
                  </a:ext>
                </a:extLst>
              </a:tr>
              <a:tr h="372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Proteger económicamente a mis hijos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08636050"/>
                  </a:ext>
                </a:extLst>
              </a:tr>
              <a:tr h="372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Garantizar la continuidad de la empresa, para que crezca sólida.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4D6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42866792"/>
                  </a:ext>
                </a:extLst>
              </a:tr>
              <a:tr h="372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Más allá de la herencia, lo que me importa es la calidad de vida material en mi vejez.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1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24782715"/>
                  </a:ext>
                </a:extLst>
              </a:tr>
              <a:tr h="372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 la empresa no quede afectada en caso de mi desaparición física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8C9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8090077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 la familia no se pelee por el dinero o los bienes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4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982170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Proteger el patrimonio, para evitar impuestos y costos a mi familia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3D6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5216076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 la empresa llegue bien a las siguientes generaciones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6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5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8622009"/>
                  </a:ext>
                </a:extLst>
              </a:tr>
              <a:tr h="372458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Proteger económicamente a mi pareja (que es la madre/padre de mis hijos)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2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5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B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0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2633278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Hacer el bien a la sociedad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4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6,7%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C4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0647514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Que quede una huella de mi paso por el mundo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6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6593012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Hacer un aporte de valor a un proyecto específico.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7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77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97593064"/>
                  </a:ext>
                </a:extLst>
              </a:tr>
              <a:tr h="23483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Proteger a un/a hijo/a con discapacidad.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8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F7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0,2%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0,3%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04160910"/>
                  </a:ext>
                </a:extLst>
              </a:tr>
              <a:tr h="280409">
                <a:tc>
                  <a:txBody>
                    <a:bodyPr/>
                    <a:lstStyle/>
                    <a:p>
                      <a:pPr algn="r" fontAlgn="ctr"/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(%) </a:t>
                      </a:r>
                      <a:r>
                        <a:rPr lang="es-AR" sz="11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Part</a:t>
                      </a:r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Respuestas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29,8%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12,6%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0,5%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22,9%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77,1%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63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8498819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18105F4E-E251-5B18-3BF6-2B8D6D01C6D2}"/>
              </a:ext>
            </a:extLst>
          </p:cNvPr>
          <p:cNvSpPr txBox="1"/>
          <p:nvPr/>
        </p:nvSpPr>
        <p:spPr>
          <a:xfrm>
            <a:off x="285135" y="6088937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363110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3DA129B3-9E36-0558-0327-DA41734C124D}"/>
              </a:ext>
            </a:extLst>
          </p:cNvPr>
          <p:cNvSpPr txBox="1"/>
          <p:nvPr/>
        </p:nvSpPr>
        <p:spPr>
          <a:xfrm>
            <a:off x="275303" y="830835"/>
            <a:ext cx="923249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2.- Qué instrumentos he utilizado hasta ahora para la sucesión del patrimonio?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AC35F099-CB4C-2642-F715-0FF76EFC9D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755846"/>
              </p:ext>
            </p:extLst>
          </p:nvPr>
        </p:nvGraphicFramePr>
        <p:xfrm>
          <a:off x="379379" y="1623340"/>
          <a:ext cx="11232521" cy="4276018"/>
        </p:xfrm>
        <a:graphic>
          <a:graphicData uri="http://schemas.openxmlformats.org/drawingml/2006/table">
            <a:tbl>
              <a:tblPr/>
              <a:tblGrid>
                <a:gridCol w="3552735">
                  <a:extLst>
                    <a:ext uri="{9D8B030D-6E8A-4147-A177-3AD203B41FA5}">
                      <a16:colId xmlns:a16="http://schemas.microsoft.com/office/drawing/2014/main" xmlns="" val="1047686760"/>
                    </a:ext>
                  </a:extLst>
                </a:gridCol>
                <a:gridCol w="747944">
                  <a:extLst>
                    <a:ext uri="{9D8B030D-6E8A-4147-A177-3AD203B41FA5}">
                      <a16:colId xmlns:a16="http://schemas.microsoft.com/office/drawing/2014/main" xmlns="" val="3257107757"/>
                    </a:ext>
                  </a:extLst>
                </a:gridCol>
                <a:gridCol w="707875">
                  <a:extLst>
                    <a:ext uri="{9D8B030D-6E8A-4147-A177-3AD203B41FA5}">
                      <a16:colId xmlns:a16="http://schemas.microsoft.com/office/drawing/2014/main" xmlns="" val="2921161824"/>
                    </a:ext>
                  </a:extLst>
                </a:gridCol>
                <a:gridCol w="641095">
                  <a:extLst>
                    <a:ext uri="{9D8B030D-6E8A-4147-A177-3AD203B41FA5}">
                      <a16:colId xmlns:a16="http://schemas.microsoft.com/office/drawing/2014/main" xmlns="" val="507969152"/>
                    </a:ext>
                  </a:extLst>
                </a:gridCol>
                <a:gridCol w="667808">
                  <a:extLst>
                    <a:ext uri="{9D8B030D-6E8A-4147-A177-3AD203B41FA5}">
                      <a16:colId xmlns:a16="http://schemas.microsoft.com/office/drawing/2014/main" xmlns="" val="4054071927"/>
                    </a:ext>
                  </a:extLst>
                </a:gridCol>
                <a:gridCol w="641095">
                  <a:extLst>
                    <a:ext uri="{9D8B030D-6E8A-4147-A177-3AD203B41FA5}">
                      <a16:colId xmlns:a16="http://schemas.microsoft.com/office/drawing/2014/main" xmlns="" val="896960828"/>
                    </a:ext>
                  </a:extLst>
                </a:gridCol>
                <a:gridCol w="641095">
                  <a:extLst>
                    <a:ext uri="{9D8B030D-6E8A-4147-A177-3AD203B41FA5}">
                      <a16:colId xmlns:a16="http://schemas.microsoft.com/office/drawing/2014/main" xmlns="" val="956750506"/>
                    </a:ext>
                  </a:extLst>
                </a:gridCol>
                <a:gridCol w="667808">
                  <a:extLst>
                    <a:ext uri="{9D8B030D-6E8A-4147-A177-3AD203B41FA5}">
                      <a16:colId xmlns:a16="http://schemas.microsoft.com/office/drawing/2014/main" xmlns="" val="4245671696"/>
                    </a:ext>
                  </a:extLst>
                </a:gridCol>
                <a:gridCol w="734589">
                  <a:extLst>
                    <a:ext uri="{9D8B030D-6E8A-4147-A177-3AD203B41FA5}">
                      <a16:colId xmlns:a16="http://schemas.microsoft.com/office/drawing/2014/main" xmlns="" val="892570985"/>
                    </a:ext>
                  </a:extLst>
                </a:gridCol>
                <a:gridCol w="801369">
                  <a:extLst>
                    <a:ext uri="{9D8B030D-6E8A-4147-A177-3AD203B41FA5}">
                      <a16:colId xmlns:a16="http://schemas.microsoft.com/office/drawing/2014/main" xmlns="" val="1847668751"/>
                    </a:ext>
                  </a:extLst>
                </a:gridCol>
                <a:gridCol w="760511">
                  <a:extLst>
                    <a:ext uri="{9D8B030D-6E8A-4147-A177-3AD203B41FA5}">
                      <a16:colId xmlns:a16="http://schemas.microsoft.com/office/drawing/2014/main" xmlns="" val="4290249384"/>
                    </a:ext>
                  </a:extLst>
                </a:gridCol>
                <a:gridCol w="668597">
                  <a:extLst>
                    <a:ext uri="{9D8B030D-6E8A-4147-A177-3AD203B41FA5}">
                      <a16:colId xmlns:a16="http://schemas.microsoft.com/office/drawing/2014/main" xmlns="" val="3451471274"/>
                    </a:ext>
                  </a:extLst>
                </a:gridCol>
              </a:tblGrid>
              <a:tr h="30543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Instrumentos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 Part.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Rango de Edad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Género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4127745"/>
                  </a:ext>
                </a:extLst>
              </a:tr>
              <a:tr h="61085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20 y 29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30 y 39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40 y 49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50 y 59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60 y 69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70 y mas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Femenino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Masculino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05716187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Acuerdo de socios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0C7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15,3%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9D3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40476923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Donación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E8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1544327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Fideicomiso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1489070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Fundación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9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72811022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Inversiones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10,6%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ADC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193452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Protocolo Familiar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2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9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25,9%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86948614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Seguro de vida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55101642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Testamento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0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2018320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Vender la Empresa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87600488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NS/NC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C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7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9,4%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E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25140255"/>
                  </a:ext>
                </a:extLst>
              </a:tr>
              <a:tr h="305430">
                <a:tc>
                  <a:txBody>
                    <a:bodyPr/>
                    <a:lstStyle/>
                    <a:p>
                      <a:pPr algn="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(%) </a:t>
                      </a:r>
                      <a:r>
                        <a:rPr lang="es-AR" sz="12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Part</a:t>
                      </a:r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Respuestas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27,1%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E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36000" marR="36000" marT="73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74,7%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73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976551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6643BB8-20BE-8FE0-C4D8-469D8C626364}"/>
              </a:ext>
            </a:extLst>
          </p:cNvPr>
          <p:cNvSpPr txBox="1"/>
          <p:nvPr/>
        </p:nvSpPr>
        <p:spPr>
          <a:xfrm>
            <a:off x="285135" y="6088937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347352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181BD30-298D-9638-C3A6-8A7FA7276048}"/>
              </a:ext>
            </a:extLst>
          </p:cNvPr>
          <p:cNvSpPr txBox="1"/>
          <p:nvPr/>
        </p:nvSpPr>
        <p:spPr>
          <a:xfrm>
            <a:off x="572729" y="111319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Ud. es el titular o sucesor de una empresa familiar? 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BCE70166-4D76-D670-0832-A2C50B42C1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583400"/>
              </p:ext>
            </p:extLst>
          </p:nvPr>
        </p:nvGraphicFramePr>
        <p:xfrm>
          <a:off x="690664" y="1799303"/>
          <a:ext cx="10665596" cy="3239624"/>
        </p:xfrm>
        <a:graphic>
          <a:graphicData uri="http://schemas.openxmlformats.org/drawingml/2006/table">
            <a:tbl>
              <a:tblPr/>
              <a:tblGrid>
                <a:gridCol w="2416129">
                  <a:extLst>
                    <a:ext uri="{9D8B030D-6E8A-4147-A177-3AD203B41FA5}">
                      <a16:colId xmlns:a16="http://schemas.microsoft.com/office/drawing/2014/main" xmlns="" val="1804399902"/>
                    </a:ext>
                  </a:extLst>
                </a:gridCol>
                <a:gridCol w="788945">
                  <a:extLst>
                    <a:ext uri="{9D8B030D-6E8A-4147-A177-3AD203B41FA5}">
                      <a16:colId xmlns:a16="http://schemas.microsoft.com/office/drawing/2014/main" xmlns="" val="1747486619"/>
                    </a:ext>
                  </a:extLst>
                </a:gridCol>
                <a:gridCol w="711973">
                  <a:extLst>
                    <a:ext uri="{9D8B030D-6E8A-4147-A177-3AD203B41FA5}">
                      <a16:colId xmlns:a16="http://schemas.microsoft.com/office/drawing/2014/main" xmlns="" val="211578599"/>
                    </a:ext>
                  </a:extLst>
                </a:gridCol>
                <a:gridCol w="856294">
                  <a:extLst>
                    <a:ext uri="{9D8B030D-6E8A-4147-A177-3AD203B41FA5}">
                      <a16:colId xmlns:a16="http://schemas.microsoft.com/office/drawing/2014/main" xmlns="" val="3548059008"/>
                    </a:ext>
                  </a:extLst>
                </a:gridCol>
                <a:gridCol w="731217">
                  <a:extLst>
                    <a:ext uri="{9D8B030D-6E8A-4147-A177-3AD203B41FA5}">
                      <a16:colId xmlns:a16="http://schemas.microsoft.com/office/drawing/2014/main" xmlns="" val="1552156633"/>
                    </a:ext>
                  </a:extLst>
                </a:gridCol>
                <a:gridCol w="788944">
                  <a:extLst>
                    <a:ext uri="{9D8B030D-6E8A-4147-A177-3AD203B41FA5}">
                      <a16:colId xmlns:a16="http://schemas.microsoft.com/office/drawing/2014/main" xmlns="" val="183298280"/>
                    </a:ext>
                  </a:extLst>
                </a:gridCol>
                <a:gridCol w="724650">
                  <a:extLst>
                    <a:ext uri="{9D8B030D-6E8A-4147-A177-3AD203B41FA5}">
                      <a16:colId xmlns:a16="http://schemas.microsoft.com/office/drawing/2014/main" xmlns="" val="3361929312"/>
                    </a:ext>
                  </a:extLst>
                </a:gridCol>
                <a:gridCol w="648213">
                  <a:extLst>
                    <a:ext uri="{9D8B030D-6E8A-4147-A177-3AD203B41FA5}">
                      <a16:colId xmlns:a16="http://schemas.microsoft.com/office/drawing/2014/main" xmlns="" val="3959213886"/>
                    </a:ext>
                  </a:extLst>
                </a:gridCol>
                <a:gridCol w="655570">
                  <a:extLst>
                    <a:ext uri="{9D8B030D-6E8A-4147-A177-3AD203B41FA5}">
                      <a16:colId xmlns:a16="http://schemas.microsoft.com/office/drawing/2014/main" xmlns="" val="2642825424"/>
                    </a:ext>
                  </a:extLst>
                </a:gridCol>
                <a:gridCol w="748804">
                  <a:extLst>
                    <a:ext uri="{9D8B030D-6E8A-4147-A177-3AD203B41FA5}">
                      <a16:colId xmlns:a16="http://schemas.microsoft.com/office/drawing/2014/main" xmlns="" val="2391433810"/>
                    </a:ext>
                  </a:extLst>
                </a:gridCol>
                <a:gridCol w="846616">
                  <a:extLst>
                    <a:ext uri="{9D8B030D-6E8A-4147-A177-3AD203B41FA5}">
                      <a16:colId xmlns:a16="http://schemas.microsoft.com/office/drawing/2014/main" xmlns="" val="2747642129"/>
                    </a:ext>
                  </a:extLst>
                </a:gridCol>
                <a:gridCol w="748241">
                  <a:extLst>
                    <a:ext uri="{9D8B030D-6E8A-4147-A177-3AD203B41FA5}">
                      <a16:colId xmlns:a16="http://schemas.microsoft.com/office/drawing/2014/main" xmlns="" val="2549602797"/>
                    </a:ext>
                  </a:extLst>
                </a:gridCol>
              </a:tblGrid>
              <a:tr h="53993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Sucesor de empresa familiar?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Rango de Edad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Género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67537805"/>
                  </a:ext>
                </a:extLst>
              </a:tr>
              <a:tr h="107987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20 y 29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30 y 39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40 y 49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50 y 59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60 y 69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70 y mas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Femenino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Masculino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6399676"/>
                  </a:ext>
                </a:extLst>
              </a:tr>
              <a:tr h="53993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C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00807706"/>
                  </a:ext>
                </a:extLst>
              </a:tr>
              <a:tr h="539937"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Sí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2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9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8416411"/>
                  </a:ext>
                </a:extLst>
              </a:tr>
              <a:tr h="539937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(%) </a:t>
                      </a:r>
                      <a:r>
                        <a:rPr lang="es-AR" sz="10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Part</a:t>
                      </a:r>
                      <a:r>
                        <a:rPr lang="es-A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Respuestas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2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0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63325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81CA868-762A-7BA1-A1DB-DA4C60DF252C}"/>
              </a:ext>
            </a:extLst>
          </p:cNvPr>
          <p:cNvSpPr txBox="1"/>
          <p:nvPr/>
        </p:nvSpPr>
        <p:spPr>
          <a:xfrm>
            <a:off x="686009" y="5201818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210418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5EA5368-93F9-A882-76CF-026F72789623}"/>
              </a:ext>
            </a:extLst>
          </p:cNvPr>
          <p:cNvSpPr txBox="1"/>
          <p:nvPr/>
        </p:nvSpPr>
        <p:spPr>
          <a:xfrm>
            <a:off x="545689" y="1112345"/>
            <a:ext cx="1099738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3.- Traspaso Generacional</a:t>
            </a:r>
          </a:p>
          <a:p>
            <a:r>
              <a:rPr lang="es-ES" dirty="0"/>
              <a:t>A qué generación pertenece </a:t>
            </a:r>
            <a:r>
              <a:rPr lang="es-ES" dirty="0" err="1"/>
              <a:t>Ud</a:t>
            </a:r>
            <a:r>
              <a:rPr lang="es-ES" dirty="0"/>
              <a:t> en la empresa familiar?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8E4BE19D-D390-2B41-6F74-78EC864392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908317"/>
              </p:ext>
            </p:extLst>
          </p:nvPr>
        </p:nvGraphicFramePr>
        <p:xfrm>
          <a:off x="545688" y="2064774"/>
          <a:ext cx="11194026" cy="3985833"/>
        </p:xfrm>
        <a:graphic>
          <a:graphicData uri="http://schemas.openxmlformats.org/drawingml/2006/table">
            <a:tbl>
              <a:tblPr/>
              <a:tblGrid>
                <a:gridCol w="3540561">
                  <a:extLst>
                    <a:ext uri="{9D8B030D-6E8A-4147-A177-3AD203B41FA5}">
                      <a16:colId xmlns:a16="http://schemas.microsoft.com/office/drawing/2014/main" xmlns="" val="447116178"/>
                    </a:ext>
                  </a:extLst>
                </a:gridCol>
                <a:gridCol w="745381">
                  <a:extLst>
                    <a:ext uri="{9D8B030D-6E8A-4147-A177-3AD203B41FA5}">
                      <a16:colId xmlns:a16="http://schemas.microsoft.com/office/drawing/2014/main" xmlns="" val="2202729204"/>
                    </a:ext>
                  </a:extLst>
                </a:gridCol>
                <a:gridCol w="705449">
                  <a:extLst>
                    <a:ext uri="{9D8B030D-6E8A-4147-A177-3AD203B41FA5}">
                      <a16:colId xmlns:a16="http://schemas.microsoft.com/office/drawing/2014/main" xmlns="" val="2309505708"/>
                    </a:ext>
                  </a:extLst>
                </a:gridCol>
                <a:gridCol w="638898">
                  <a:extLst>
                    <a:ext uri="{9D8B030D-6E8A-4147-A177-3AD203B41FA5}">
                      <a16:colId xmlns:a16="http://schemas.microsoft.com/office/drawing/2014/main" xmlns="" val="1268628078"/>
                    </a:ext>
                  </a:extLst>
                </a:gridCol>
                <a:gridCol w="665518">
                  <a:extLst>
                    <a:ext uri="{9D8B030D-6E8A-4147-A177-3AD203B41FA5}">
                      <a16:colId xmlns:a16="http://schemas.microsoft.com/office/drawing/2014/main" xmlns="" val="305619180"/>
                    </a:ext>
                  </a:extLst>
                </a:gridCol>
                <a:gridCol w="638898">
                  <a:extLst>
                    <a:ext uri="{9D8B030D-6E8A-4147-A177-3AD203B41FA5}">
                      <a16:colId xmlns:a16="http://schemas.microsoft.com/office/drawing/2014/main" xmlns="" val="4089635809"/>
                    </a:ext>
                  </a:extLst>
                </a:gridCol>
                <a:gridCol w="638898">
                  <a:extLst>
                    <a:ext uri="{9D8B030D-6E8A-4147-A177-3AD203B41FA5}">
                      <a16:colId xmlns:a16="http://schemas.microsoft.com/office/drawing/2014/main" xmlns="" val="425561071"/>
                    </a:ext>
                  </a:extLst>
                </a:gridCol>
                <a:gridCol w="665518">
                  <a:extLst>
                    <a:ext uri="{9D8B030D-6E8A-4147-A177-3AD203B41FA5}">
                      <a16:colId xmlns:a16="http://schemas.microsoft.com/office/drawing/2014/main" xmlns="" val="2127481629"/>
                    </a:ext>
                  </a:extLst>
                </a:gridCol>
                <a:gridCol w="732070">
                  <a:extLst>
                    <a:ext uri="{9D8B030D-6E8A-4147-A177-3AD203B41FA5}">
                      <a16:colId xmlns:a16="http://schemas.microsoft.com/office/drawing/2014/main" xmlns="" val="1194038007"/>
                    </a:ext>
                  </a:extLst>
                </a:gridCol>
                <a:gridCol w="798624">
                  <a:extLst>
                    <a:ext uri="{9D8B030D-6E8A-4147-A177-3AD203B41FA5}">
                      <a16:colId xmlns:a16="http://schemas.microsoft.com/office/drawing/2014/main" xmlns="" val="115183767"/>
                    </a:ext>
                  </a:extLst>
                </a:gridCol>
                <a:gridCol w="638898">
                  <a:extLst>
                    <a:ext uri="{9D8B030D-6E8A-4147-A177-3AD203B41FA5}">
                      <a16:colId xmlns:a16="http://schemas.microsoft.com/office/drawing/2014/main" xmlns="" val="4233934516"/>
                    </a:ext>
                  </a:extLst>
                </a:gridCol>
                <a:gridCol w="785313">
                  <a:extLst>
                    <a:ext uri="{9D8B030D-6E8A-4147-A177-3AD203B41FA5}">
                      <a16:colId xmlns:a16="http://schemas.microsoft.com/office/drawing/2014/main" xmlns="" val="4147379429"/>
                    </a:ext>
                  </a:extLst>
                </a:gridCol>
              </a:tblGrid>
              <a:tr h="44287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Generación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Rango de Edad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Género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38737643"/>
                  </a:ext>
                </a:extLst>
              </a:tr>
              <a:tr h="8857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20 y 29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30 y 39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40 y 49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50 y 59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60 y 69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70 y mas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Femenino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Masculino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8979340"/>
                  </a:ext>
                </a:extLst>
              </a:tr>
              <a:tr h="44287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Primera Generación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7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19937545"/>
                  </a:ext>
                </a:extLst>
              </a:tr>
              <a:tr h="44287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Segunda Generación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A0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4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267790"/>
                  </a:ext>
                </a:extLst>
              </a:tr>
              <a:tr h="44287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Tercera Generación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06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5,9%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77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8550663"/>
                  </a:ext>
                </a:extLst>
              </a:tr>
              <a:tr h="44287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Cuarta Generación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70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66953891"/>
                  </a:ext>
                </a:extLst>
              </a:tr>
              <a:tr h="442870">
                <a:tc>
                  <a:txBody>
                    <a:bodyPr/>
                    <a:lstStyle/>
                    <a:p>
                      <a:pPr algn="l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NS/NC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D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2,4%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31,8%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4CD7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20745368"/>
                  </a:ext>
                </a:extLst>
              </a:tr>
              <a:tr h="44287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(%) </a:t>
                      </a:r>
                      <a:r>
                        <a:rPr lang="es-AR" sz="11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Part</a:t>
                      </a:r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Respuestas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0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27,1%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BC1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11,2%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0,6%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25,3%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1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74,7%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74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305634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322D3CA-8312-71CA-D79A-E945DE8D06E3}"/>
              </a:ext>
            </a:extLst>
          </p:cNvPr>
          <p:cNvSpPr txBox="1"/>
          <p:nvPr/>
        </p:nvSpPr>
        <p:spPr>
          <a:xfrm>
            <a:off x="545688" y="6050607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217421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93CE86EC-7D5A-A293-A631-D1D5E206D974}"/>
              </a:ext>
            </a:extLst>
          </p:cNvPr>
          <p:cNvSpPr txBox="1"/>
          <p:nvPr/>
        </p:nvSpPr>
        <p:spPr>
          <a:xfrm>
            <a:off x="425247" y="1112344"/>
            <a:ext cx="115529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4.- Cuál de estas frases lo representa mejor el futuro de su empresa respecto a la sucesión?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xmlns="" id="{39E07137-82E5-EAF0-D968-34C3D5739C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851743"/>
              </p:ext>
            </p:extLst>
          </p:nvPr>
        </p:nvGraphicFramePr>
        <p:xfrm>
          <a:off x="496111" y="1641987"/>
          <a:ext cx="11263268" cy="4369708"/>
        </p:xfrm>
        <a:graphic>
          <a:graphicData uri="http://schemas.openxmlformats.org/drawingml/2006/table">
            <a:tbl>
              <a:tblPr/>
              <a:tblGrid>
                <a:gridCol w="4314363">
                  <a:extLst>
                    <a:ext uri="{9D8B030D-6E8A-4147-A177-3AD203B41FA5}">
                      <a16:colId xmlns:a16="http://schemas.microsoft.com/office/drawing/2014/main" xmlns="" val="3031442314"/>
                    </a:ext>
                  </a:extLst>
                </a:gridCol>
                <a:gridCol w="676763">
                  <a:extLst>
                    <a:ext uri="{9D8B030D-6E8A-4147-A177-3AD203B41FA5}">
                      <a16:colId xmlns:a16="http://schemas.microsoft.com/office/drawing/2014/main" xmlns="" val="1591192402"/>
                    </a:ext>
                  </a:extLst>
                </a:gridCol>
                <a:gridCol w="640508">
                  <a:extLst>
                    <a:ext uri="{9D8B030D-6E8A-4147-A177-3AD203B41FA5}">
                      <a16:colId xmlns:a16="http://schemas.microsoft.com/office/drawing/2014/main" xmlns="" val="210497992"/>
                    </a:ext>
                  </a:extLst>
                </a:gridCol>
                <a:gridCol w="580082">
                  <a:extLst>
                    <a:ext uri="{9D8B030D-6E8A-4147-A177-3AD203B41FA5}">
                      <a16:colId xmlns:a16="http://schemas.microsoft.com/office/drawing/2014/main" xmlns="" val="480874438"/>
                    </a:ext>
                  </a:extLst>
                </a:gridCol>
                <a:gridCol w="604253">
                  <a:extLst>
                    <a:ext uri="{9D8B030D-6E8A-4147-A177-3AD203B41FA5}">
                      <a16:colId xmlns:a16="http://schemas.microsoft.com/office/drawing/2014/main" xmlns="" val="1639835728"/>
                    </a:ext>
                  </a:extLst>
                </a:gridCol>
                <a:gridCol w="580082">
                  <a:extLst>
                    <a:ext uri="{9D8B030D-6E8A-4147-A177-3AD203B41FA5}">
                      <a16:colId xmlns:a16="http://schemas.microsoft.com/office/drawing/2014/main" xmlns="" val="4000119260"/>
                    </a:ext>
                  </a:extLst>
                </a:gridCol>
                <a:gridCol w="580082">
                  <a:extLst>
                    <a:ext uri="{9D8B030D-6E8A-4147-A177-3AD203B41FA5}">
                      <a16:colId xmlns:a16="http://schemas.microsoft.com/office/drawing/2014/main" xmlns="" val="11218257"/>
                    </a:ext>
                  </a:extLst>
                </a:gridCol>
                <a:gridCol w="604253">
                  <a:extLst>
                    <a:ext uri="{9D8B030D-6E8A-4147-A177-3AD203B41FA5}">
                      <a16:colId xmlns:a16="http://schemas.microsoft.com/office/drawing/2014/main" xmlns="" val="642283304"/>
                    </a:ext>
                  </a:extLst>
                </a:gridCol>
                <a:gridCol w="572393">
                  <a:extLst>
                    <a:ext uri="{9D8B030D-6E8A-4147-A177-3AD203B41FA5}">
                      <a16:colId xmlns:a16="http://schemas.microsoft.com/office/drawing/2014/main" xmlns="" val="1893109675"/>
                    </a:ext>
                  </a:extLst>
                </a:gridCol>
                <a:gridCol w="683955">
                  <a:extLst>
                    <a:ext uri="{9D8B030D-6E8A-4147-A177-3AD203B41FA5}">
                      <a16:colId xmlns:a16="http://schemas.microsoft.com/office/drawing/2014/main" xmlns="" val="3087361337"/>
                    </a:ext>
                  </a:extLst>
                </a:gridCol>
                <a:gridCol w="713516">
                  <a:extLst>
                    <a:ext uri="{9D8B030D-6E8A-4147-A177-3AD203B41FA5}">
                      <a16:colId xmlns:a16="http://schemas.microsoft.com/office/drawing/2014/main" xmlns="" val="2470217420"/>
                    </a:ext>
                  </a:extLst>
                </a:gridCol>
                <a:gridCol w="713018">
                  <a:extLst>
                    <a:ext uri="{9D8B030D-6E8A-4147-A177-3AD203B41FA5}">
                      <a16:colId xmlns:a16="http://schemas.microsoft.com/office/drawing/2014/main" xmlns="" val="3615938444"/>
                    </a:ext>
                  </a:extLst>
                </a:gridCol>
              </a:tblGrid>
              <a:tr h="1816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Respuestas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Rango de Edad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Género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96025633"/>
                  </a:ext>
                </a:extLst>
              </a:tr>
              <a:tr h="36330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20 y 29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30 y 39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40 y 49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50 y 59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Entre 60 y 69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70 y mas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NA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Femenino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Masculino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77499121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empresa tiene que ser para aquellos hijos que muestren interés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90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41836752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 quiero que la empresa sea para todos mis hijos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5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AC5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65096435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 voy a elegir al sucesor, sea de la familia o externo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77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85330206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tengo opinión formada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9983713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La empresa tiene que ser para los hijos más capaces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6D2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1212443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 no voy a pensar en esto. El día de mañana, que mis hijos se ocupen y decidan qué quieren hacer.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ECF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D8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85363548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Yo quiero que la empresa sea para todos mis hijos y sobrinos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DD8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2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5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83914509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Cuando esté grande quiero vender la empresa.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82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B3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00470854"/>
                  </a:ext>
                </a:extLst>
              </a:tr>
              <a:tr h="371560">
                <a:tc>
                  <a:txBody>
                    <a:bodyPr/>
                    <a:lstStyle/>
                    <a:p>
                      <a:pPr algn="l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 hice nada aún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3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C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2194541"/>
                  </a:ext>
                </a:extLst>
              </a:tr>
              <a:tr h="299065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 gustaría vender la empresa a un miembro de la siguiente generación, para que tenga toda la responsabilidad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0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32838011"/>
                  </a:ext>
                </a:extLst>
              </a:tr>
              <a:tr h="181650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(%) </a:t>
                      </a:r>
                      <a:r>
                        <a:rPr lang="es-AR" sz="9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Part</a:t>
                      </a:r>
                      <a:r>
                        <a:rPr lang="es-AR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. Respuestas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26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3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100,0%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02565282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3283669-E2C6-125B-B4BA-715DF96D4D22}"/>
              </a:ext>
            </a:extLst>
          </p:cNvPr>
          <p:cNvSpPr txBox="1"/>
          <p:nvPr/>
        </p:nvSpPr>
        <p:spPr>
          <a:xfrm>
            <a:off x="425247" y="6018117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649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5180BAC-4BF0-4BC1-14DF-D56B096BFBFC}"/>
              </a:ext>
            </a:extLst>
          </p:cNvPr>
          <p:cNvSpPr txBox="1"/>
          <p:nvPr/>
        </p:nvSpPr>
        <p:spPr>
          <a:xfrm>
            <a:off x="291829" y="1121191"/>
            <a:ext cx="113132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5.- Cómo recibió la empresa?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F666E797-965D-D3FA-898A-3A6B97158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08933"/>
              </p:ext>
            </p:extLst>
          </p:nvPr>
        </p:nvGraphicFramePr>
        <p:xfrm>
          <a:off x="369651" y="1676410"/>
          <a:ext cx="11517550" cy="4276920"/>
        </p:xfrm>
        <a:graphic>
          <a:graphicData uri="http://schemas.openxmlformats.org/drawingml/2006/table">
            <a:tbl>
              <a:tblPr/>
              <a:tblGrid>
                <a:gridCol w="3841261">
                  <a:extLst>
                    <a:ext uri="{9D8B030D-6E8A-4147-A177-3AD203B41FA5}">
                      <a16:colId xmlns:a16="http://schemas.microsoft.com/office/drawing/2014/main" xmlns="" val="703598621"/>
                    </a:ext>
                  </a:extLst>
                </a:gridCol>
                <a:gridCol w="703172">
                  <a:extLst>
                    <a:ext uri="{9D8B030D-6E8A-4147-A177-3AD203B41FA5}">
                      <a16:colId xmlns:a16="http://schemas.microsoft.com/office/drawing/2014/main" xmlns="" val="9996641"/>
                    </a:ext>
                  </a:extLst>
                </a:gridCol>
                <a:gridCol w="800834">
                  <a:extLst>
                    <a:ext uri="{9D8B030D-6E8A-4147-A177-3AD203B41FA5}">
                      <a16:colId xmlns:a16="http://schemas.microsoft.com/office/drawing/2014/main" xmlns="" val="1704036407"/>
                    </a:ext>
                  </a:extLst>
                </a:gridCol>
                <a:gridCol w="732470">
                  <a:extLst>
                    <a:ext uri="{9D8B030D-6E8A-4147-A177-3AD203B41FA5}">
                      <a16:colId xmlns:a16="http://schemas.microsoft.com/office/drawing/2014/main" xmlns="" val="2371033052"/>
                    </a:ext>
                  </a:extLst>
                </a:gridCol>
                <a:gridCol w="654341">
                  <a:extLst>
                    <a:ext uri="{9D8B030D-6E8A-4147-A177-3AD203B41FA5}">
                      <a16:colId xmlns:a16="http://schemas.microsoft.com/office/drawing/2014/main" xmlns="" val="1640885503"/>
                    </a:ext>
                  </a:extLst>
                </a:gridCol>
                <a:gridCol w="634807">
                  <a:extLst>
                    <a:ext uri="{9D8B030D-6E8A-4147-A177-3AD203B41FA5}">
                      <a16:colId xmlns:a16="http://schemas.microsoft.com/office/drawing/2014/main" xmlns="" val="2270961885"/>
                    </a:ext>
                  </a:extLst>
                </a:gridCol>
                <a:gridCol w="634808">
                  <a:extLst>
                    <a:ext uri="{9D8B030D-6E8A-4147-A177-3AD203B41FA5}">
                      <a16:colId xmlns:a16="http://schemas.microsoft.com/office/drawing/2014/main" xmlns="" val="1482156879"/>
                    </a:ext>
                  </a:extLst>
                </a:gridCol>
                <a:gridCol w="625042">
                  <a:extLst>
                    <a:ext uri="{9D8B030D-6E8A-4147-A177-3AD203B41FA5}">
                      <a16:colId xmlns:a16="http://schemas.microsoft.com/office/drawing/2014/main" xmlns="" val="3408982752"/>
                    </a:ext>
                  </a:extLst>
                </a:gridCol>
                <a:gridCol w="683639">
                  <a:extLst>
                    <a:ext uri="{9D8B030D-6E8A-4147-A177-3AD203B41FA5}">
                      <a16:colId xmlns:a16="http://schemas.microsoft.com/office/drawing/2014/main" xmlns="" val="4285564750"/>
                    </a:ext>
                  </a:extLst>
                </a:gridCol>
                <a:gridCol w="722704">
                  <a:extLst>
                    <a:ext uri="{9D8B030D-6E8A-4147-A177-3AD203B41FA5}">
                      <a16:colId xmlns:a16="http://schemas.microsoft.com/office/drawing/2014/main" xmlns="" val="1223285290"/>
                    </a:ext>
                  </a:extLst>
                </a:gridCol>
                <a:gridCol w="755357">
                  <a:extLst>
                    <a:ext uri="{9D8B030D-6E8A-4147-A177-3AD203B41FA5}">
                      <a16:colId xmlns:a16="http://schemas.microsoft.com/office/drawing/2014/main" xmlns="" val="1809900064"/>
                    </a:ext>
                  </a:extLst>
                </a:gridCol>
                <a:gridCol w="729115">
                  <a:extLst>
                    <a:ext uri="{9D8B030D-6E8A-4147-A177-3AD203B41FA5}">
                      <a16:colId xmlns:a16="http://schemas.microsoft.com/office/drawing/2014/main" xmlns="" val="1547448721"/>
                    </a:ext>
                  </a:extLst>
                </a:gridCol>
              </a:tblGrid>
              <a:tr h="2178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Respuestas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Rango de Edad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Género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9580233"/>
                  </a:ext>
                </a:extLst>
              </a:tr>
              <a:tr h="4356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20 y 29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30 y 39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40 y 49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50 y 59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Entre 60 y 69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70 y mas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NA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Femenino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Masculino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3138214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Cuando recibí la empresa estaba fundida y yo la levanté.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8796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83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42381603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 hice cargo de la empresa por la muerte o enfermedad prematura de mi padre/madre.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D4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90758102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 padre me eligió su continuador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E9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29477686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 padres nos dejaron la empresa a todos los hijos, y algunos son sólo accionistas.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3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EA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AA7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4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EA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47726168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Mis padres nos dejaron la empresa a todos los hijos, y luego algunos vendieron su parte a los otros.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97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95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889189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 funde la empresa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E6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8FCB7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25,7%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3180712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Yo pague por la empresa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E8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CA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98966211"/>
                  </a:ext>
                </a:extLst>
              </a:tr>
              <a:tr h="425712">
                <a:tc>
                  <a:txBody>
                    <a:bodyPr/>
                    <a:lstStyle/>
                    <a:p>
                      <a:pPr algn="l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NS/NC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7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EDD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D4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A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C4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4DF8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B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3C8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32,9%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BF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577840"/>
                  </a:ext>
                </a:extLst>
              </a:tr>
              <a:tr h="217806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(%) </a:t>
                      </a:r>
                      <a:r>
                        <a:rPr lang="es-AR" sz="11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Part</a:t>
                      </a:r>
                      <a:r>
                        <a:rPr lang="es-AR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. Respuestas</a:t>
                      </a:r>
                      <a:endParaRPr lang="es-AR" sz="1200" b="0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98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26,8%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C27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11,1%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0,4%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74,6%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AR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100,0%</a:t>
                      </a:r>
                    </a:p>
                  </a:txBody>
                  <a:tcPr marL="36000" marR="36000" marT="67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6525768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035880-8861-61A3-C801-056C34A4D8C6}"/>
              </a:ext>
            </a:extLst>
          </p:cNvPr>
          <p:cNvSpPr txBox="1"/>
          <p:nvPr/>
        </p:nvSpPr>
        <p:spPr>
          <a:xfrm>
            <a:off x="369651" y="5985328"/>
            <a:ext cx="2934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err="1"/>
              <a:t>Universo</a:t>
            </a:r>
            <a:r>
              <a:rPr lang="en-GB" sz="1400" dirty="0"/>
              <a:t>: 264 Casos</a:t>
            </a:r>
          </a:p>
        </p:txBody>
      </p:sp>
    </p:spTree>
    <p:extLst>
      <p:ext uri="{BB962C8B-B14F-4D97-AF65-F5344CB8AC3E}">
        <p14:creationId xmlns:p14="http://schemas.microsoft.com/office/powerpoint/2010/main" val="310857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285F4"/>
    </a:accent1>
    <a:accent2>
      <a:srgbClr val="EA4335"/>
    </a:accent2>
    <a:accent3>
      <a:srgbClr val="FBBC04"/>
    </a:accent3>
    <a:accent4>
      <a:srgbClr val="34A853"/>
    </a:accent4>
    <a:accent5>
      <a:srgbClr val="FF6D01"/>
    </a:accent5>
    <a:accent6>
      <a:srgbClr val="46BDC6"/>
    </a:accent6>
    <a:hlink>
      <a:srgbClr val="1155CC"/>
    </a:hlink>
    <a:folHlink>
      <a:srgbClr val="1155CC"/>
    </a:folHlink>
  </a:clrScheme>
  <a:fontScheme name="Sheets">
    <a:majorFont>
      <a:latin typeface="Arial"/>
      <a:ea typeface="Arial"/>
      <a:cs typeface="Arial"/>
    </a:majorFont>
    <a:minorFont>
      <a:latin typeface="Arial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1569</TotalTime>
  <Words>2392</Words>
  <Application>Microsoft Office PowerPoint</Application>
  <PresentationFormat>Personalizado</PresentationFormat>
  <Paragraphs>918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roberts</dc:creator>
  <cp:lastModifiedBy>Usuario de Windows</cp:lastModifiedBy>
  <cp:revision>21</cp:revision>
  <dcterms:created xsi:type="dcterms:W3CDTF">2023-07-12T14:54:45Z</dcterms:created>
  <dcterms:modified xsi:type="dcterms:W3CDTF">2023-07-27T19:55:11Z</dcterms:modified>
</cp:coreProperties>
</file>